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1" r:id="rId5"/>
    <p:sldId id="259" r:id="rId6"/>
    <p:sldId id="264" r:id="rId7"/>
    <p:sldId id="265" r:id="rId8"/>
    <p:sldId id="266" r:id="rId9"/>
    <p:sldId id="268" r:id="rId10"/>
    <p:sldId id="267" r:id="rId11"/>
    <p:sldId id="269" r:id="rId12"/>
    <p:sldId id="270" r:id="rId13"/>
    <p:sldId id="271" r:id="rId14"/>
    <p:sldId id="260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F46B193-D73A-4FDB-B2AC-B6F383EA9AAB}">
          <p14:sldIdLst>
            <p14:sldId id="256"/>
            <p14:sldId id="257"/>
            <p14:sldId id="258"/>
            <p14:sldId id="261"/>
            <p14:sldId id="259"/>
            <p14:sldId id="264"/>
            <p14:sldId id="265"/>
            <p14:sldId id="266"/>
            <p14:sldId id="268"/>
            <p14:sldId id="267"/>
            <p14:sldId id="269"/>
            <p14:sldId id="270"/>
          </p14:sldIdLst>
        </p14:section>
        <p14:section name="无标题节" id="{23EE4A04-1731-4B45-B641-39B247CAE9CF}">
          <p14:sldIdLst>
            <p14:sldId id="27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45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99A5B0-0C09-426E-920C-F89CFE05187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63DDB0A6-FCDD-4876-91D0-2CCC4D37738B}">
      <dgm:prSet phldrT="[文本]" custT="1"/>
      <dgm:spPr/>
      <dgm:t>
        <a:bodyPr/>
        <a:lstStyle/>
        <a:p>
          <a:r>
            <a:rPr lang="zh-CN" altLang="en-US" sz="4000" dirty="0" smtClean="0"/>
            <a:t>元宇宙</a:t>
          </a:r>
          <a:endParaRPr lang="zh-CN" altLang="en-US" sz="4000" dirty="0"/>
        </a:p>
      </dgm:t>
    </dgm:pt>
    <dgm:pt modelId="{A19D1DFC-6382-435E-B7F8-EE6DB489F533}" type="par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DEFC6299-7417-495E-8B13-634798602997}" type="sib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5DCF629A-4867-42BE-B772-F10580A20C6D}">
      <dgm:prSet phldrT="[文本]" custT="1"/>
      <dgm:spPr/>
      <dgm:t>
        <a:bodyPr/>
        <a:lstStyle/>
        <a:p>
          <a:r>
            <a:rPr lang="en-US" altLang="zh-CN" sz="2400" dirty="0" smtClean="0"/>
            <a:t>VR/AR </a:t>
          </a:r>
        </a:p>
        <a:p>
          <a:r>
            <a:rPr lang="zh-CN" altLang="en-US" sz="2000" dirty="0" smtClean="0"/>
            <a:t>入口</a:t>
          </a:r>
          <a:endParaRPr lang="zh-CN" altLang="en-US" sz="2000" dirty="0"/>
        </a:p>
      </dgm:t>
    </dgm:pt>
    <dgm:pt modelId="{49613195-2ECD-40FC-B6DA-E21B8691353E}" type="par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30D41624-3BD4-4565-9807-9D950024037A}" type="sib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4A6A1BFC-0819-4568-9338-67C51E2D9D4B}">
      <dgm:prSet phldrT="[文本]" custT="1"/>
      <dgm:spPr/>
      <dgm:t>
        <a:bodyPr/>
        <a:lstStyle/>
        <a:p>
          <a:r>
            <a:rPr lang="zh-CN" altLang="en-US" sz="2400" dirty="0" smtClean="0"/>
            <a:t>人工智能 </a:t>
          </a:r>
          <a:endParaRPr lang="en-US" altLang="zh-CN" sz="2400" dirty="0" smtClean="0"/>
        </a:p>
        <a:p>
          <a:r>
            <a:rPr lang="zh-CN" altLang="en-US" sz="2000" dirty="0" smtClean="0"/>
            <a:t>内容创作</a:t>
          </a:r>
          <a:endParaRPr lang="zh-CN" altLang="en-US" sz="2000" dirty="0"/>
        </a:p>
      </dgm:t>
    </dgm:pt>
    <dgm:pt modelId="{C565BB9B-AF56-483C-AA25-DBDFD8577C2C}" type="par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5DAD9D4C-D3DF-4D97-BC94-9C8E2CC49B42}" type="sib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2F81FCE5-6DC3-47D1-86BF-0AEC9FA04E44}">
      <dgm:prSet phldrT="[文本]" custT="1"/>
      <dgm:spPr/>
      <dgm:t>
        <a:bodyPr/>
        <a:lstStyle/>
        <a:p>
          <a:r>
            <a:rPr lang="zh-CN" altLang="en-US" sz="2400" dirty="0" smtClean="0"/>
            <a:t>云计算 </a:t>
          </a:r>
          <a:endParaRPr lang="en-US" altLang="zh-CN" sz="2400" dirty="0" smtClean="0"/>
        </a:p>
        <a:p>
          <a:r>
            <a:rPr lang="zh-CN" altLang="en-US" sz="2000" dirty="0" smtClean="0"/>
            <a:t>数据处理</a:t>
          </a:r>
          <a:endParaRPr lang="zh-CN" altLang="en-US" sz="2000" dirty="0"/>
        </a:p>
      </dgm:t>
    </dgm:pt>
    <dgm:pt modelId="{A0D2619D-9B5A-4AB1-A797-E657AA8749C0}" type="par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2A0D0D8F-EA11-4CE2-9500-8DE5127866FA}" type="sib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4BB1B8AD-5917-4431-B020-A502AC81A4BE}">
      <dgm:prSet phldrT="[文本]" custT="1"/>
      <dgm:spPr/>
      <dgm:t>
        <a:bodyPr/>
        <a:lstStyle/>
        <a:p>
          <a:r>
            <a:rPr lang="zh-CN" altLang="en-US" sz="2400" dirty="0" smtClean="0"/>
            <a:t>区块链 </a:t>
          </a:r>
          <a:endParaRPr lang="en-US" altLang="zh-CN" sz="2400" dirty="0" smtClean="0"/>
        </a:p>
        <a:p>
          <a:r>
            <a:rPr lang="zh-CN" altLang="en-US" sz="2000" dirty="0" smtClean="0"/>
            <a:t>结算体系</a:t>
          </a:r>
          <a:endParaRPr lang="zh-CN" altLang="en-US" sz="2000" dirty="0"/>
        </a:p>
      </dgm:t>
    </dgm:pt>
    <dgm:pt modelId="{179E7012-C0A0-43B6-8A3A-D8C3696CC0E0}" type="par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5681A1C-7BC0-4AAE-9912-5D5C186CD18F}" type="sib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30C35E7-B74A-4705-8A66-7F11016A5256}">
      <dgm:prSet phldrT="[文本]" custT="1"/>
      <dgm:spPr/>
      <dgm:t>
        <a:bodyPr/>
        <a:lstStyle/>
        <a:p>
          <a:r>
            <a:rPr lang="en-US" altLang="zh-CN" sz="2400" dirty="0" smtClean="0"/>
            <a:t>5G </a:t>
          </a:r>
        </a:p>
        <a:p>
          <a:r>
            <a:rPr lang="zh-CN" altLang="en-US" sz="2000" dirty="0" smtClean="0"/>
            <a:t>通信网络基础设施</a:t>
          </a:r>
          <a:endParaRPr lang="zh-CN" altLang="en-US" sz="2000" dirty="0"/>
        </a:p>
      </dgm:t>
    </dgm:pt>
    <dgm:pt modelId="{3AE4E071-B180-405D-8A5F-A5019ED38F83}" type="par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D98BF265-05B2-4381-87AF-7FF591A3548C}" type="sib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9BA46612-7462-4D30-A91B-60C6C8D7B22A}" type="pres">
      <dgm:prSet presAssocID="{D899A5B0-0C09-426E-920C-F89CFE051872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520EAF2-DCDA-4106-ABF4-53F2FAC63849}" type="pres">
      <dgm:prSet presAssocID="{63DDB0A6-FCDD-4876-91D0-2CCC4D37738B}" presName="centerShape" presStyleLbl="node0" presStyleIdx="0" presStyleCnt="1" custScaleX="114041"/>
      <dgm:spPr/>
    </dgm:pt>
    <dgm:pt modelId="{442970C8-12E9-49AB-A61D-3B4D0C565FC0}" type="pres">
      <dgm:prSet presAssocID="{49613195-2ECD-40FC-B6DA-E21B8691353E}" presName="parTrans" presStyleLbl="bgSibTrans2D1" presStyleIdx="0" presStyleCnt="5"/>
      <dgm:spPr/>
    </dgm:pt>
    <dgm:pt modelId="{74C95352-2113-4650-B5D4-9036CBA14DA6}" type="pres">
      <dgm:prSet presAssocID="{5DCF629A-4867-42BE-B772-F10580A20C6D}" presName="node" presStyleLbl="node1" presStyleIdx="0" presStyleCnt="5">
        <dgm:presLayoutVars>
          <dgm:bulletEnabled val="1"/>
        </dgm:presLayoutVars>
      </dgm:prSet>
      <dgm:spPr/>
    </dgm:pt>
    <dgm:pt modelId="{87B0866D-FBF2-4159-9D44-78C3E9394A52}" type="pres">
      <dgm:prSet presAssocID="{C565BB9B-AF56-483C-AA25-DBDFD8577C2C}" presName="parTrans" presStyleLbl="bgSibTrans2D1" presStyleIdx="1" presStyleCnt="5"/>
      <dgm:spPr/>
    </dgm:pt>
    <dgm:pt modelId="{3551C41E-B3AB-4C2E-BC0E-25F2E500952D}" type="pres">
      <dgm:prSet presAssocID="{4A6A1BFC-0819-4568-9338-67C51E2D9D4B}" presName="node" presStyleLbl="node1" presStyleIdx="1" presStyleCnt="5">
        <dgm:presLayoutVars>
          <dgm:bulletEnabled val="1"/>
        </dgm:presLayoutVars>
      </dgm:prSet>
      <dgm:spPr/>
    </dgm:pt>
    <dgm:pt modelId="{E576DA22-092E-4B56-B148-BECDC3C00013}" type="pres">
      <dgm:prSet presAssocID="{A0D2619D-9B5A-4AB1-A797-E657AA8749C0}" presName="parTrans" presStyleLbl="bgSibTrans2D1" presStyleIdx="2" presStyleCnt="5"/>
      <dgm:spPr/>
    </dgm:pt>
    <dgm:pt modelId="{13D59902-EF7C-41CC-97A1-70771752A4D2}" type="pres">
      <dgm:prSet presAssocID="{2F81FCE5-6DC3-47D1-86BF-0AEC9FA04E44}" presName="node" presStyleLbl="node1" presStyleIdx="2" presStyleCnt="5">
        <dgm:presLayoutVars>
          <dgm:bulletEnabled val="1"/>
        </dgm:presLayoutVars>
      </dgm:prSet>
      <dgm:spPr/>
    </dgm:pt>
    <dgm:pt modelId="{FE23026A-C69E-4B2E-B24A-BB1AE02BA6E1}" type="pres">
      <dgm:prSet presAssocID="{179E7012-C0A0-43B6-8A3A-D8C3696CC0E0}" presName="parTrans" presStyleLbl="bgSibTrans2D1" presStyleIdx="3" presStyleCnt="5"/>
      <dgm:spPr/>
    </dgm:pt>
    <dgm:pt modelId="{3850E55F-DAEC-4251-A664-381BDB74BB7D}" type="pres">
      <dgm:prSet presAssocID="{4BB1B8AD-5917-4431-B020-A502AC81A4BE}" presName="node" presStyleLbl="node1" presStyleIdx="3" presStyleCnt="5">
        <dgm:presLayoutVars>
          <dgm:bulletEnabled val="1"/>
        </dgm:presLayoutVars>
      </dgm:prSet>
      <dgm:spPr/>
    </dgm:pt>
    <dgm:pt modelId="{20E6A6E9-A928-401F-B6C7-2ABAD0D68429}" type="pres">
      <dgm:prSet presAssocID="{3AE4E071-B180-405D-8A5F-A5019ED38F83}" presName="parTrans" presStyleLbl="bgSibTrans2D1" presStyleIdx="4" presStyleCnt="5"/>
      <dgm:spPr/>
    </dgm:pt>
    <dgm:pt modelId="{817BDDA0-7AC2-4076-837D-F96666070EA9}" type="pres">
      <dgm:prSet presAssocID="{530C35E7-B74A-4705-8A66-7F11016A525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93B517B-972E-4714-A01D-6914A52998F0}" type="presOf" srcId="{D899A5B0-0C09-426E-920C-F89CFE051872}" destId="{9BA46612-7462-4D30-A91B-60C6C8D7B22A}" srcOrd="0" destOrd="0" presId="urn:microsoft.com/office/officeart/2005/8/layout/radial4"/>
    <dgm:cxn modelId="{E9C10B57-AC70-4E6E-980A-22A312C09AC9}" srcId="{63DDB0A6-FCDD-4876-91D0-2CCC4D37738B}" destId="{4A6A1BFC-0819-4568-9338-67C51E2D9D4B}" srcOrd="1" destOrd="0" parTransId="{C565BB9B-AF56-483C-AA25-DBDFD8577C2C}" sibTransId="{5DAD9D4C-D3DF-4D97-BC94-9C8E2CC49B42}"/>
    <dgm:cxn modelId="{B26E19DE-BD81-499E-A3B6-D3F49889FE06}" srcId="{D899A5B0-0C09-426E-920C-F89CFE051872}" destId="{63DDB0A6-FCDD-4876-91D0-2CCC4D37738B}" srcOrd="0" destOrd="0" parTransId="{A19D1DFC-6382-435E-B7F8-EE6DB489F533}" sibTransId="{DEFC6299-7417-495E-8B13-634798602997}"/>
    <dgm:cxn modelId="{69013B8F-0FEA-4DD9-82C6-663D80D1A42C}" type="presOf" srcId="{5DCF629A-4867-42BE-B772-F10580A20C6D}" destId="{74C95352-2113-4650-B5D4-9036CBA14DA6}" srcOrd="0" destOrd="0" presId="urn:microsoft.com/office/officeart/2005/8/layout/radial4"/>
    <dgm:cxn modelId="{0EF753CB-8301-4C01-B2FE-B46C6FDB8E94}" srcId="{63DDB0A6-FCDD-4876-91D0-2CCC4D37738B}" destId="{530C35E7-B74A-4705-8A66-7F11016A5256}" srcOrd="4" destOrd="0" parTransId="{3AE4E071-B180-405D-8A5F-A5019ED38F83}" sibTransId="{D98BF265-05B2-4381-87AF-7FF591A3548C}"/>
    <dgm:cxn modelId="{6B58157F-292A-4097-8F69-8BDF2D62D63A}" type="presOf" srcId="{4BB1B8AD-5917-4431-B020-A502AC81A4BE}" destId="{3850E55F-DAEC-4251-A664-381BDB74BB7D}" srcOrd="0" destOrd="0" presId="urn:microsoft.com/office/officeart/2005/8/layout/radial4"/>
    <dgm:cxn modelId="{81B1C703-84D1-4482-83A8-351296EB9708}" type="presOf" srcId="{49613195-2ECD-40FC-B6DA-E21B8691353E}" destId="{442970C8-12E9-49AB-A61D-3B4D0C565FC0}" srcOrd="0" destOrd="0" presId="urn:microsoft.com/office/officeart/2005/8/layout/radial4"/>
    <dgm:cxn modelId="{5DB83351-9C11-46F4-B5F5-379064799BB6}" srcId="{63DDB0A6-FCDD-4876-91D0-2CCC4D37738B}" destId="{4BB1B8AD-5917-4431-B020-A502AC81A4BE}" srcOrd="3" destOrd="0" parTransId="{179E7012-C0A0-43B6-8A3A-D8C3696CC0E0}" sibTransId="{55681A1C-7BC0-4AAE-9912-5D5C186CD18F}"/>
    <dgm:cxn modelId="{63F06665-4E50-4C87-BD01-210ECA2B9171}" type="presOf" srcId="{C565BB9B-AF56-483C-AA25-DBDFD8577C2C}" destId="{87B0866D-FBF2-4159-9D44-78C3E9394A52}" srcOrd="0" destOrd="0" presId="urn:microsoft.com/office/officeart/2005/8/layout/radial4"/>
    <dgm:cxn modelId="{59BFD7BA-77E2-41ED-86B6-7514C6A7AAC1}" type="presOf" srcId="{530C35E7-B74A-4705-8A66-7F11016A5256}" destId="{817BDDA0-7AC2-4076-837D-F96666070EA9}" srcOrd="0" destOrd="0" presId="urn:microsoft.com/office/officeart/2005/8/layout/radial4"/>
    <dgm:cxn modelId="{EED90DB9-0223-4644-939D-0E22026359E1}" srcId="{63DDB0A6-FCDD-4876-91D0-2CCC4D37738B}" destId="{2F81FCE5-6DC3-47D1-86BF-0AEC9FA04E44}" srcOrd="2" destOrd="0" parTransId="{A0D2619D-9B5A-4AB1-A797-E657AA8749C0}" sibTransId="{2A0D0D8F-EA11-4CE2-9500-8DE5127866FA}"/>
    <dgm:cxn modelId="{9410CF0C-4286-4E2C-8B2E-B154CF56304A}" srcId="{63DDB0A6-FCDD-4876-91D0-2CCC4D37738B}" destId="{5DCF629A-4867-42BE-B772-F10580A20C6D}" srcOrd="0" destOrd="0" parTransId="{49613195-2ECD-40FC-B6DA-E21B8691353E}" sibTransId="{30D41624-3BD4-4565-9807-9D950024037A}"/>
    <dgm:cxn modelId="{7C72CD9C-1C61-4190-8C5C-2DF7C2F81D73}" type="presOf" srcId="{4A6A1BFC-0819-4568-9338-67C51E2D9D4B}" destId="{3551C41E-B3AB-4C2E-BC0E-25F2E500952D}" srcOrd="0" destOrd="0" presId="urn:microsoft.com/office/officeart/2005/8/layout/radial4"/>
    <dgm:cxn modelId="{7C9A757D-7013-4603-8A35-B04888438EC8}" type="presOf" srcId="{2F81FCE5-6DC3-47D1-86BF-0AEC9FA04E44}" destId="{13D59902-EF7C-41CC-97A1-70771752A4D2}" srcOrd="0" destOrd="0" presId="urn:microsoft.com/office/officeart/2005/8/layout/radial4"/>
    <dgm:cxn modelId="{C0CC7B8A-801E-4396-8D38-33431CA53A6E}" type="presOf" srcId="{A0D2619D-9B5A-4AB1-A797-E657AA8749C0}" destId="{E576DA22-092E-4B56-B148-BECDC3C00013}" srcOrd="0" destOrd="0" presId="urn:microsoft.com/office/officeart/2005/8/layout/radial4"/>
    <dgm:cxn modelId="{EECCBFD5-2739-4F28-B99C-60DD1C725B69}" type="presOf" srcId="{63DDB0A6-FCDD-4876-91D0-2CCC4D37738B}" destId="{B520EAF2-DCDA-4106-ABF4-53F2FAC63849}" srcOrd="0" destOrd="0" presId="urn:microsoft.com/office/officeart/2005/8/layout/radial4"/>
    <dgm:cxn modelId="{3A4935BB-7AE4-4DBF-9901-3360017582D5}" type="presOf" srcId="{3AE4E071-B180-405D-8A5F-A5019ED38F83}" destId="{20E6A6E9-A928-401F-B6C7-2ABAD0D68429}" srcOrd="0" destOrd="0" presId="urn:microsoft.com/office/officeart/2005/8/layout/radial4"/>
    <dgm:cxn modelId="{95B40A3B-15E3-4EAA-9597-055ECCEDFCFC}" type="presOf" srcId="{179E7012-C0A0-43B6-8A3A-D8C3696CC0E0}" destId="{FE23026A-C69E-4B2E-B24A-BB1AE02BA6E1}" srcOrd="0" destOrd="0" presId="urn:microsoft.com/office/officeart/2005/8/layout/radial4"/>
    <dgm:cxn modelId="{E386711A-6095-4D39-944C-178490A982F0}" type="presParOf" srcId="{9BA46612-7462-4D30-A91B-60C6C8D7B22A}" destId="{B520EAF2-DCDA-4106-ABF4-53F2FAC63849}" srcOrd="0" destOrd="0" presId="urn:microsoft.com/office/officeart/2005/8/layout/radial4"/>
    <dgm:cxn modelId="{7C8912C6-C44F-4FBE-9034-E4D2769A3BA0}" type="presParOf" srcId="{9BA46612-7462-4D30-A91B-60C6C8D7B22A}" destId="{442970C8-12E9-49AB-A61D-3B4D0C565FC0}" srcOrd="1" destOrd="0" presId="urn:microsoft.com/office/officeart/2005/8/layout/radial4"/>
    <dgm:cxn modelId="{8CC8930C-32E6-44A2-9114-D0A60F25DAC9}" type="presParOf" srcId="{9BA46612-7462-4D30-A91B-60C6C8D7B22A}" destId="{74C95352-2113-4650-B5D4-9036CBA14DA6}" srcOrd="2" destOrd="0" presId="urn:microsoft.com/office/officeart/2005/8/layout/radial4"/>
    <dgm:cxn modelId="{631D8DC0-BECE-478A-A242-87D6BF93C13A}" type="presParOf" srcId="{9BA46612-7462-4D30-A91B-60C6C8D7B22A}" destId="{87B0866D-FBF2-4159-9D44-78C3E9394A52}" srcOrd="3" destOrd="0" presId="urn:microsoft.com/office/officeart/2005/8/layout/radial4"/>
    <dgm:cxn modelId="{EB5FC519-13FE-47FE-B5E6-3ECC5032DE32}" type="presParOf" srcId="{9BA46612-7462-4D30-A91B-60C6C8D7B22A}" destId="{3551C41E-B3AB-4C2E-BC0E-25F2E500952D}" srcOrd="4" destOrd="0" presId="urn:microsoft.com/office/officeart/2005/8/layout/radial4"/>
    <dgm:cxn modelId="{E8B7D95E-401C-45F2-AB4B-92CCFEACD8B4}" type="presParOf" srcId="{9BA46612-7462-4D30-A91B-60C6C8D7B22A}" destId="{E576DA22-092E-4B56-B148-BECDC3C00013}" srcOrd="5" destOrd="0" presId="urn:microsoft.com/office/officeart/2005/8/layout/radial4"/>
    <dgm:cxn modelId="{FDF32CB3-9FD8-4EE4-9F28-E1360A953F57}" type="presParOf" srcId="{9BA46612-7462-4D30-A91B-60C6C8D7B22A}" destId="{13D59902-EF7C-41CC-97A1-70771752A4D2}" srcOrd="6" destOrd="0" presId="urn:microsoft.com/office/officeart/2005/8/layout/radial4"/>
    <dgm:cxn modelId="{2598ECD7-4352-4529-A1F5-44941C619BD3}" type="presParOf" srcId="{9BA46612-7462-4D30-A91B-60C6C8D7B22A}" destId="{FE23026A-C69E-4B2E-B24A-BB1AE02BA6E1}" srcOrd="7" destOrd="0" presId="urn:microsoft.com/office/officeart/2005/8/layout/radial4"/>
    <dgm:cxn modelId="{2A22A736-1563-4CC9-8319-761A9C3F89BF}" type="presParOf" srcId="{9BA46612-7462-4D30-A91B-60C6C8D7B22A}" destId="{3850E55F-DAEC-4251-A664-381BDB74BB7D}" srcOrd="8" destOrd="0" presId="urn:microsoft.com/office/officeart/2005/8/layout/radial4"/>
    <dgm:cxn modelId="{6A60677C-056D-4268-8FB5-E203D012D56C}" type="presParOf" srcId="{9BA46612-7462-4D30-A91B-60C6C8D7B22A}" destId="{20E6A6E9-A928-401F-B6C7-2ABAD0D68429}" srcOrd="9" destOrd="0" presId="urn:microsoft.com/office/officeart/2005/8/layout/radial4"/>
    <dgm:cxn modelId="{2843EE2E-2D37-493F-A9E9-734AD8047771}" type="presParOf" srcId="{9BA46612-7462-4D30-A91B-60C6C8D7B22A}" destId="{817BDDA0-7AC2-4076-837D-F96666070EA9}" srcOrd="10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0EAF2-DCDA-4106-ABF4-53F2FAC63849}">
      <dsp:nvSpPr>
        <dsp:cNvPr id="0" name=""/>
        <dsp:cNvSpPr/>
      </dsp:nvSpPr>
      <dsp:spPr>
        <a:xfrm>
          <a:off x="2741787" y="2919376"/>
          <a:ext cx="2277782" cy="19973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/>
            <a:t>元宇宙</a:t>
          </a:r>
          <a:endParaRPr lang="zh-CN" altLang="en-US" sz="4000" kern="1200" dirty="0"/>
        </a:p>
      </dsp:txBody>
      <dsp:txXfrm>
        <a:off x="3075360" y="3211879"/>
        <a:ext cx="1610636" cy="1412330"/>
      </dsp:txXfrm>
    </dsp:sp>
    <dsp:sp modelId="{442970C8-12E9-49AB-A61D-3B4D0C565FC0}">
      <dsp:nvSpPr>
        <dsp:cNvPr id="0" name=""/>
        <dsp:cNvSpPr/>
      </dsp:nvSpPr>
      <dsp:spPr>
        <a:xfrm rot="10800000">
          <a:off x="949329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95352-2113-4650-B5D4-9036CBA14DA6}">
      <dsp:nvSpPr>
        <dsp:cNvPr id="0" name=""/>
        <dsp:cNvSpPr/>
      </dsp:nvSpPr>
      <dsp:spPr>
        <a:xfrm>
          <a:off x="594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VR/AR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入口</a:t>
          </a:r>
          <a:endParaRPr lang="zh-CN" altLang="en-US" sz="2000" kern="1200" dirty="0"/>
        </a:p>
      </dsp:txBody>
      <dsp:txXfrm>
        <a:off x="45054" y="3203517"/>
        <a:ext cx="1808549" cy="1429055"/>
      </dsp:txXfrm>
    </dsp:sp>
    <dsp:sp modelId="{87B0866D-FBF2-4159-9D44-78C3E9394A52}">
      <dsp:nvSpPr>
        <dsp:cNvPr id="0" name=""/>
        <dsp:cNvSpPr/>
      </dsp:nvSpPr>
      <dsp:spPr>
        <a:xfrm rot="13500000">
          <a:off x="1549184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1C41E-B3AB-4C2E-BC0E-25F2E500952D}">
      <dsp:nvSpPr>
        <dsp:cNvPr id="0" name=""/>
        <dsp:cNvSpPr/>
      </dsp:nvSpPr>
      <dsp:spPr>
        <a:xfrm>
          <a:off x="859166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人工智能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内容创作</a:t>
          </a:r>
          <a:endParaRPr lang="zh-CN" altLang="en-US" sz="2000" kern="1200" dirty="0"/>
        </a:p>
      </dsp:txBody>
      <dsp:txXfrm>
        <a:off x="903626" y="1130740"/>
        <a:ext cx="1808549" cy="1429055"/>
      </dsp:txXfrm>
    </dsp:sp>
    <dsp:sp modelId="{E576DA22-092E-4B56-B148-BECDC3C00013}">
      <dsp:nvSpPr>
        <dsp:cNvPr id="0" name=""/>
        <dsp:cNvSpPr/>
      </dsp:nvSpPr>
      <dsp:spPr>
        <a:xfrm rot="16200000">
          <a:off x="2967486" y="1615266"/>
          <a:ext cx="1826383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59902-EF7C-41CC-97A1-70771752A4D2}">
      <dsp:nvSpPr>
        <dsp:cNvPr id="0" name=""/>
        <dsp:cNvSpPr/>
      </dsp:nvSpPr>
      <dsp:spPr>
        <a:xfrm>
          <a:off x="2931943" y="22770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云计算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数据处理</a:t>
          </a:r>
          <a:endParaRPr lang="zh-CN" altLang="en-US" sz="2000" kern="1200" dirty="0"/>
        </a:p>
      </dsp:txBody>
      <dsp:txXfrm>
        <a:off x="2976403" y="272167"/>
        <a:ext cx="1808549" cy="1429055"/>
      </dsp:txXfrm>
    </dsp:sp>
    <dsp:sp modelId="{FE23026A-C69E-4B2E-B24A-BB1AE02BA6E1}">
      <dsp:nvSpPr>
        <dsp:cNvPr id="0" name=""/>
        <dsp:cNvSpPr/>
      </dsp:nvSpPr>
      <dsp:spPr>
        <a:xfrm rot="18900000">
          <a:off x="4445541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50E55F-DAEC-4251-A664-381BDB74BB7D}">
      <dsp:nvSpPr>
        <dsp:cNvPr id="0" name=""/>
        <dsp:cNvSpPr/>
      </dsp:nvSpPr>
      <dsp:spPr>
        <a:xfrm>
          <a:off x="5004720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区块链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结算体系</a:t>
          </a:r>
          <a:endParaRPr lang="zh-CN" altLang="en-US" sz="2000" kern="1200" dirty="0"/>
        </a:p>
      </dsp:txBody>
      <dsp:txXfrm>
        <a:off x="5049180" y="1130740"/>
        <a:ext cx="1808549" cy="1429055"/>
      </dsp:txXfrm>
    </dsp:sp>
    <dsp:sp modelId="{20E6A6E9-A928-401F-B6C7-2ABAD0D68429}">
      <dsp:nvSpPr>
        <dsp:cNvPr id="0" name=""/>
        <dsp:cNvSpPr/>
      </dsp:nvSpPr>
      <dsp:spPr>
        <a:xfrm>
          <a:off x="5118155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7BDDA0-7AC2-4076-837D-F96666070EA9}">
      <dsp:nvSpPr>
        <dsp:cNvPr id="0" name=""/>
        <dsp:cNvSpPr/>
      </dsp:nvSpPr>
      <dsp:spPr>
        <a:xfrm>
          <a:off x="5863292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5G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通信网络基础设施</a:t>
          </a:r>
          <a:endParaRPr lang="zh-CN" altLang="en-US" sz="2000" kern="1200" dirty="0"/>
        </a:p>
      </dsp:txBody>
      <dsp:txXfrm>
        <a:off x="5907752" y="3203517"/>
        <a:ext cx="1808549" cy="1429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DB7A6-2F33-4E9C-BE49-D8E54029F035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36380-9CC8-4414-85CF-FC0E922F15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70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3814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80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9401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738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2595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7787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2195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38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376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90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45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98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9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01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7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3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677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54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A9DF5-8618-4241-9691-06C510EE1564}" type="datetimeFigureOut">
              <a:rPr lang="zh-CN" altLang="en-US" smtClean="0"/>
              <a:t>2023/8/6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59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61252" y="1166191"/>
            <a:ext cx="5996609" cy="36774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元宇宙技术应用</a:t>
            </a:r>
            <a:endParaRPr lang="en-US" altLang="zh-CN" sz="4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2023.8.9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95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4" y="1630811"/>
            <a:ext cx="5121966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娱乐（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Entertainment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在元宇宙的世界，打造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虚拟游乐园、虚拟演唱会和虚拟现实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3074" name="Picture 2" descr="联想创投“未来午餐会”第二期：当红齐天VR黑科技带你穿越古城__财经头条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3984" y="1736035"/>
            <a:ext cx="5676101" cy="3192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8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旅游（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Travel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以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数字化方式捕捉空间的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3D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图像，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游客只需要带上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眼镜便能够来一场“说走就走”的旅行，各种讲解和仿真式的互动更是帮助游客获得超越现实旅游的沉浸式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体验，打破探索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全球各地著名风景和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遗迹的时空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阻碍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6146" name="Picture 2" descr="逆水寒带火元宇宙旅游？被聘稻城旅游大使后 又被河南当宣传材料_国内游戏新闻-叶子猪新闻中心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4323" y="1809716"/>
            <a:ext cx="4474387" cy="253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90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49079" y="4401435"/>
            <a:ext cx="4896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优点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 &amp; 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缺点</a:t>
            </a:r>
            <a:r>
              <a:rPr lang="en-US" altLang="zh-CN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如何正确对待元宇宙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t="26587" b="26587"/>
          <a:stretch>
            <a:fillRect/>
          </a:stretch>
        </p:blipFill>
        <p:spPr>
          <a:xfrm>
            <a:off x="1477597" y="1554239"/>
            <a:ext cx="9369325" cy="245684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280" h="4320">
                <a:moveTo>
                  <a:pt x="0" y="0"/>
                </a:moveTo>
                <a:lnTo>
                  <a:pt x="17280" y="0"/>
                </a:lnTo>
                <a:lnTo>
                  <a:pt x="17280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826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92488" y="1538046"/>
            <a:ext cx="56586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元宇宙为人们提供了全新的虚拟体验和交互方式，创造了丰富的教育、娱乐、社交和艺术等应用场景，带来了创新和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便利，有潜力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推动数字经济的发展，创造新的商机和就业机会。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但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我们不能忽视其有害的一面，如使用者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成瘾。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它可以在很长一段时间内对身心造成影响，比如抑郁、焦虑，以及其他与静止型生活方式相关的各种伤害，比如心血管疾病的风险增加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。此外，虚拟世界增加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了隐私和安全的风险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两面性</a:t>
            </a:r>
            <a:endParaRPr lang="zh-CN" altLang="en-US" sz="2800" dirty="0"/>
          </a:p>
        </p:txBody>
      </p:sp>
      <p:pic>
        <p:nvPicPr>
          <p:cNvPr id="7170" name="Picture 2" descr="互联网时代下，人们更孤独了吗？_澎湃号·湃客_澎湃新闻-The Pap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304" y="3864724"/>
            <a:ext cx="2690643" cy="1436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人类一直生活在虚拟世界？甚至可能有一千年了，你有察觉到吗？_腾讯新闻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7303" y="1538046"/>
            <a:ext cx="2690643" cy="204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01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7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FCB3F5-0BE8-4979-9C64-4B1A2F28B9B8}"/>
              </a:ext>
            </a:extLst>
          </p:cNvPr>
          <p:cNvCxnSpPr>
            <a:cxnSpLocks/>
          </p:cNvCxnSpPr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97B4B17F-A7FB-4A54-8A3A-8D95557CF655}"/>
              </a:ext>
            </a:extLst>
          </p:cNvPr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F156FE-098B-4F13-A047-087ECBAE02ED}"/>
              </a:ext>
            </a:extLst>
          </p:cNvPr>
          <p:cNvGrpSpPr/>
          <p:nvPr/>
        </p:nvGrpSpPr>
        <p:grpSpPr>
          <a:xfrm>
            <a:off x="4553600" y="2213965"/>
            <a:ext cx="4603678" cy="769441"/>
            <a:chOff x="1184078" y="2313500"/>
            <a:chExt cx="4603678" cy="769441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2985198-C99D-4CFF-A894-6111645051F8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01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8447D9F-1C00-402C-A732-C00E1DECEAEF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是什么？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09DF51B-3598-433D-A71C-78552F5C8E20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元宇宙的发展历程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254C3D5-9971-482B-82C5-5633FAA406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87BF79B-D74C-6643-8CC4-B38EF19DEEF8}"/>
              </a:ext>
            </a:extLst>
          </p:cNvPr>
          <p:cNvGrpSpPr/>
          <p:nvPr/>
        </p:nvGrpSpPr>
        <p:grpSpPr>
          <a:xfrm>
            <a:off x="4569490" y="3223683"/>
            <a:ext cx="4603678" cy="769441"/>
            <a:chOff x="1184078" y="2313500"/>
            <a:chExt cx="4603678" cy="769441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4DCA9D8-E7FD-5247-837E-9969D4277DCF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02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1F46BB3-0728-A742-B1D0-0EBAE33A92DE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为什么</a:t>
              </a:r>
              <a:r>
                <a:rPr lang="zh-CN" altLang="en-US" sz="2400" dirty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？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0BB252C-FDE8-F044-9891-DD8EFAE3F8B7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元宇宙的技术构成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0" name="直接连接符 33">
              <a:extLst>
                <a:ext uri="{FF2B5EF4-FFF2-40B4-BE49-F238E27FC236}">
                  <a16:creationId xmlns:a16="http://schemas.microsoft.com/office/drawing/2014/main" id="{52ECB71F-BA10-9449-886E-3F370263FCE3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F954C39-5914-F446-981C-DF0276C542A0}"/>
              </a:ext>
            </a:extLst>
          </p:cNvPr>
          <p:cNvGrpSpPr/>
          <p:nvPr/>
        </p:nvGrpSpPr>
        <p:grpSpPr>
          <a:xfrm>
            <a:off x="4569490" y="4226130"/>
            <a:ext cx="4603678" cy="769441"/>
            <a:chOff x="1184078" y="2313500"/>
            <a:chExt cx="4603678" cy="76944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D4FA2CE-430D-BB40-B240-3DCDBEC30385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03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D0A9675-89B0-B642-9A9C-016E29E49646}"/>
                </a:ext>
              </a:extLst>
            </p:cNvPr>
            <p:cNvSpPr txBox="1"/>
            <p:nvPr/>
          </p:nvSpPr>
          <p:spPr>
            <a:xfrm>
              <a:off x="2029462" y="2333498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怎么用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5F42E2E-8BCF-6245-B02A-268C18E0FF54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元宇宙的应用与挑战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5" name="直接连接符 33">
              <a:extLst>
                <a:ext uri="{FF2B5EF4-FFF2-40B4-BE49-F238E27FC236}">
                  <a16:creationId xmlns:a16="http://schemas.microsoft.com/office/drawing/2014/main" id="{850A0144-379C-1B41-A05A-A833AB5FE3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直接连接符 10">
            <a:extLst>
              <a:ext uri="{FF2B5EF4-FFF2-40B4-BE49-F238E27FC236}">
                <a16:creationId xmlns:a16="http://schemas.microsoft.com/office/drawing/2014/main" id="{D41A8F1D-0315-F840-A9E5-8540C469411F}"/>
              </a:ext>
            </a:extLst>
          </p:cNvPr>
          <p:cNvCxnSpPr>
            <a:cxnSpLocks/>
          </p:cNvCxnSpPr>
          <p:nvPr/>
        </p:nvCxnSpPr>
        <p:spPr>
          <a:xfrm>
            <a:off x="-11561" y="5606199"/>
            <a:ext cx="1315428" cy="0"/>
          </a:xfrm>
          <a:prstGeom prst="line">
            <a:avLst/>
          </a:prstGeom>
          <a:ln w="57150">
            <a:solidFill>
              <a:srgbClr val="9A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图片 31">
            <a:extLst>
              <a:ext uri="{FF2B5EF4-FFF2-40B4-BE49-F238E27FC236}">
                <a16:creationId xmlns:a16="http://schemas.microsoft.com/office/drawing/2014/main" id="{64C834D2-30E4-A143-BF5E-9C2AEA04F0A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953" t="9543" r="40850"/>
          <a:stretch/>
        </p:blipFill>
        <p:spPr>
          <a:xfrm>
            <a:off x="1822427" y="1670079"/>
            <a:ext cx="1639068" cy="37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400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Metaverse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）的起源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6331227" cy="3408984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元宇宙概念并不新鲜，最早出自科幻小说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雪崩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1992,Neal Stephenson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）。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小说中描绘的元宇宙是一个脱离于现实世界，却始终在线的平行数字世界，人们通过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设备以虚拟化身自由生活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22587" y="1350859"/>
            <a:ext cx="3777877" cy="377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18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发展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99920" y="1591614"/>
            <a:ext cx="5721627" cy="4351338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4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月，美国歌手在游戏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堡垒之夜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中举办“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Astronomical”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虚拟演唱会，创造游戏史上音乐现场最高同时在线观看人数纪录</a:t>
            </a:r>
          </a:p>
          <a:p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月，受到疫情影响，许多学校毕业典礼都被取消，但美国加州大学伯克利分校的毕业生们在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我的世界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游戏中，以虚拟身份完成了毕业典礼</a:t>
            </a:r>
          </a:p>
          <a:p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743" y="1591614"/>
            <a:ext cx="4802505" cy="27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3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0521" y="1692883"/>
            <a:ext cx="4728845" cy="266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874643" y="1630811"/>
            <a:ext cx="565867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事实上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，元宇宙离我们的生活不远。游戏的开放世界形成了元宇宙的早期基础。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2003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年的虚拟世界平台“第二人生”通常被称为第一个元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此外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，还有魔兽世界、 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Minecraft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 </a:t>
            </a:r>
            <a:r>
              <a:rPr lang="en-US" altLang="zh-CN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Fortnite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等等。它们都包含了元宇宙的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概念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简而言之，元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宇宙是人类利用数字技术构建的虚拟世界，由真实世界映射而成，可以与真实世界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互动，并为现实世界中的经济和社会带来影响</a:t>
            </a: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宇宙的定义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8392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606287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“元宇宙”没有任何新技术，而是集成了许多现有技术，如区块链、交互式、云计算、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5G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、人工智能等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区块链，一种分布式、去中心化的数据存储和交易验证技术，通过不可篡改的区块链结构实现高度安全性和透明性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交互式包括</a:t>
            </a:r>
            <a:r>
              <a:rPr lang="en-US" altLang="zh-CN" dirty="0" smtClean="0">
                <a:ea typeface="FZShengShiKaiShuS-EB-GB" panose="02000000000000000000" pitchFamily="2" charset="-122"/>
              </a:rPr>
              <a:t>AR/VR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，能够</a:t>
            </a:r>
            <a:r>
              <a:rPr lang="zh-CN" altLang="en-US" dirty="0">
                <a:ea typeface="FZShengShiKaiShuS-EB-GB" panose="02000000000000000000" pitchFamily="2" charset="-122"/>
              </a:rPr>
              <a:t>对用户的输入做出反应，实现实时交互和参与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云</a:t>
            </a:r>
            <a:r>
              <a:rPr lang="zh-CN" altLang="en-US" dirty="0">
                <a:ea typeface="FZShengShiKaiShuS-EB-GB" panose="02000000000000000000" pitchFamily="2" charset="-122"/>
              </a:rPr>
              <a:t>计算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，通过</a:t>
            </a:r>
            <a:r>
              <a:rPr lang="zh-CN" altLang="en-US" dirty="0">
                <a:ea typeface="FZShengShiKaiShuS-EB-GB" panose="02000000000000000000" pitchFamily="2" charset="-122"/>
              </a:rPr>
              <a:t>网络提供计算资源和服务，以便随时随地访问、共享和管理数据、应用程序和计算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能力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 smtClean="0">
                <a:ea typeface="FZShengShiKaiShuS-EB-GB" panose="02000000000000000000" pitchFamily="2" charset="-122"/>
              </a:rPr>
              <a:t>5G</a:t>
            </a:r>
            <a:r>
              <a:rPr lang="zh-CN" altLang="en-US" dirty="0">
                <a:ea typeface="FZShengShiKaiShuS-EB-GB" panose="02000000000000000000" pitchFamily="2" charset="-122"/>
              </a:rPr>
              <a:t>，第五代移动通信技术，具有更高的速度、更低的延迟和更大的连接密度，为物联网和智能应用提供更快、更稳定的无线网络连接。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人工智能</a:t>
            </a:r>
            <a:r>
              <a:rPr lang="zh-CN" altLang="en-US" dirty="0">
                <a:ea typeface="FZShengShiKaiShuS-EB-GB" panose="02000000000000000000" pitchFamily="2" charset="-122"/>
              </a:rPr>
              <a:t>，一种模拟人类智能思维和学习能力的技术，使计算机能够自主执行任务、做出决策并解决问题</a:t>
            </a:r>
            <a:endParaRPr lang="en-US" altLang="zh-CN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ea typeface="FZShengShiKaiShuS-EB-GB" panose="020000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宇宙的技术构成</a:t>
            </a:r>
            <a:endParaRPr lang="zh-CN" altLang="en-US" sz="2800" dirty="0"/>
          </a:p>
        </p:txBody>
      </p:sp>
      <p:pic>
        <p:nvPicPr>
          <p:cNvPr id="8" name="Picture 2" descr="区块链图片素材-正版创意图片401719705-摄图网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08421" y="3538329"/>
            <a:ext cx="2396434" cy="142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人工智能图片素材-正版创意图片500674648-摄图网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53226" y="1544671"/>
            <a:ext cx="3103258" cy="1941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云计算图片素材_免费下载_jpg图片格式_VRF高清图片500625599_摄图网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8774" y="3538329"/>
            <a:ext cx="2135893" cy="1423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91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技术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支撑</a:t>
            </a:r>
            <a:endParaRPr lang="zh-CN" altLang="en-US" sz="28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603228083"/>
              </p:ext>
            </p:extLst>
          </p:nvPr>
        </p:nvGraphicFramePr>
        <p:xfrm>
          <a:off x="2601844" y="785926"/>
          <a:ext cx="7761357" cy="5144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7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565867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教育（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Education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在元宇宙的未来，沉浸式虚拟现实教学可以向学生展示更加真实的场景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，使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学习体验更加生动有趣。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l="6855" r="6855"/>
          <a:stretch>
            <a:fillRect/>
          </a:stretch>
        </p:blipFill>
        <p:spPr>
          <a:xfrm>
            <a:off x="6708546" y="1630811"/>
            <a:ext cx="5220893" cy="33800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40" h="6720">
                <a:moveTo>
                  <a:pt x="0" y="0"/>
                </a:moveTo>
                <a:lnTo>
                  <a:pt x="11040" y="0"/>
                </a:lnTo>
                <a:lnTo>
                  <a:pt x="1104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900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Healthcare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保健部门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应用元宇宙的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最佳例子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是增强现实（</a:t>
            </a:r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AR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使用。想象一个虚拟世界，让医生能够看到病人的身体内部，并找出问题所在。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/>
          <a:srcRect l="8724" r="8724"/>
          <a:stretch>
            <a:fillRect/>
          </a:stretch>
        </p:blipFill>
        <p:spPr>
          <a:xfrm>
            <a:off x="838200" y="1753444"/>
            <a:ext cx="4753597" cy="321612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80" h="6480">
                <a:moveTo>
                  <a:pt x="0" y="0"/>
                </a:moveTo>
                <a:lnTo>
                  <a:pt x="10080" y="0"/>
                </a:lnTo>
                <a:lnTo>
                  <a:pt x="10080" y="6480"/>
                </a:lnTo>
                <a:lnTo>
                  <a:pt x="0" y="648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04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84*19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548_1*d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c2b9d9d035a4a8da41cfbaf133e5b9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5d8df3b28664f018dbb92edb4e819a4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c4054ed1e2fb7ffd1"/>
  <p:tag name="KSO_WM_TEMPLATE_ASSEMBLE_GROUPID" val="60656ecc4054ed1e2fb7ffd1"/>
  <p:tag name="KSO_WM_UNIT_PICTURE_CLIP_FLAG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42*1777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3341_1*d*1"/>
  <p:tag name="KSO_WM_TEMPLATE_CATEGORY" val="diagram"/>
  <p:tag name="KSO_WM_TEMPLATE_INDEX" val="2021334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8728ba5738e4ba88aa7e13940ad8c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2bcaac3ac5e2482196498b5d8fb47f26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e4054ed1e2fb7fff9"/>
  <p:tag name="KSO_WM_TEMPLATE_ASSEMBLE_GROUPID" val="60656ece4054ed1e2fb7fff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61*30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293_1*d*1"/>
  <p:tag name="KSO_WM_TEMPLATE_CATEGORY" val="diagram"/>
  <p:tag name="KSO_WM_TEMPLATE_INDEX" val="2021329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b70147af73bb4ff19185f91daaa50ec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7cd97d321b14dcdae62f5756174472a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d74054ed1e2fb8007d"/>
  <p:tag name="KSO_WM_TEMPLATE_ASSEMBLE_GROUPID" val="60656ed74054ed1e2fb8007d"/>
  <p:tag name="KSO_WM_UNIT_PICTURE_CLIP_FLAG" val="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2047</Words>
  <Application>Microsoft Office PowerPoint</Application>
  <PresentationFormat>宽屏</PresentationFormat>
  <Paragraphs>88</Paragraphs>
  <Slides>14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FZCuHeiSongS-B-GB</vt:lpstr>
      <vt:lpstr>FZDaWeiTiS-R-GB</vt:lpstr>
      <vt:lpstr>FZShengShiKaiShuS-EB-GB</vt:lpstr>
      <vt:lpstr>等线</vt:lpstr>
      <vt:lpstr>宋体</vt:lpstr>
      <vt:lpstr>微软雅黑</vt:lpstr>
      <vt:lpstr>字魂105号-简雅黑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元宇宙（Metaverse）的起源</vt:lpstr>
      <vt:lpstr>元宇宙的发展</vt:lpstr>
      <vt:lpstr>元宇宙的定义</vt:lpstr>
      <vt:lpstr>元宇宙的技术构成</vt:lpstr>
      <vt:lpstr>元宇宙的技术支撑</vt:lpstr>
      <vt:lpstr>元宇宙的应用场景</vt:lpstr>
      <vt:lpstr>元宇宙的应用场景</vt:lpstr>
      <vt:lpstr>元宇宙的应用场景</vt:lpstr>
      <vt:lpstr>元宇宙的应用场景</vt:lpstr>
      <vt:lpstr>如何正确对待元宇宙</vt:lpstr>
      <vt:lpstr>元宇宙的两面性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李蓉_计算机学院</cp:lastModifiedBy>
  <cp:revision>30</cp:revision>
  <dcterms:created xsi:type="dcterms:W3CDTF">2021-11-04T01:56:42Z</dcterms:created>
  <dcterms:modified xsi:type="dcterms:W3CDTF">2023-08-06T14:13:16Z</dcterms:modified>
</cp:coreProperties>
</file>

<file path=docProps/thumbnail.jpeg>
</file>